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y="5143500" cx="9144000"/>
  <p:notesSz cx="6858000" cy="9144000"/>
  <p:embeddedFontLst>
    <p:embeddedFont>
      <p:font typeface="Proxima Nova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8" roundtripDataSignature="AMtx7mjZ/RigShg+j2aIvjsO3ZUdR0Pu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ProximaNova-bold.fntdata"/><Relationship Id="rId10" Type="http://schemas.openxmlformats.org/officeDocument/2006/relationships/slide" Target="slides/slide5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getunleash.io/blog/kill-switches-best-practice" TargetMode="External"/><Relationship Id="rId3" Type="http://schemas.openxmlformats.org/officeDocument/2006/relationships/hyperlink" Target="https://www.getunleash.io/blog/kill-switches-best-practice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DevOpsDays 2024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2024/07/10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部署應用程式 !== 發佈新功能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decouple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Release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Enable trunk-based development for teams practicing Continuous Delivery.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Experiment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Perform multivariate or A/B testing.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Operational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Control operational aspects of the system’s behavior.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Kill switch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Gracefully degrade system functionality. You can read about</a:t>
            </a:r>
            <a:r>
              <a:rPr lang="zh-TW" sz="1200">
                <a:solidFill>
                  <a:schemeClr val="hlink"/>
                </a:solidFill>
                <a:uFill>
                  <a:noFill/>
                </a:uFill>
                <a:hlinkClick r:id="rId2"/>
              </a:rPr>
              <a:t> </a:t>
            </a:r>
            <a:r>
              <a:rPr lang="zh-TW" sz="1200" u="sng">
                <a:solidFill>
                  <a:schemeClr val="hlink"/>
                </a:solidFill>
                <a:hlinkClick r:id="rId3"/>
              </a:rPr>
              <a:t>kill switch best practices</a:t>
            </a:r>
            <a:r>
              <a:rPr lang="zh-TW" sz="1200"/>
              <a:t> on our blog.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Permission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/>
              <a:t>Change the features or product experience that certain users receive.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{ OpenFeature } from '@openfeature/server-sdk'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OpenFeature.setProvider(new YourProviderOfChoice())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client = OpenFeature.getClient('my-app')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boolValue = await client.getBooleanValue('boolFlag', false)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stringValue = await client.getStringValue('stringFlag', 'default')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numberValue = await client.getNumberValue('intFlag', 1)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object = await client.getObjectValue('objectFlag', {})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{ OpenFeature } from '@openfeature/server-sdk'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OpenFeature.setProvider(new YourProviderOfChoice())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client = OpenFeature.getClient('my-app')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add a value to the invocation context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context: EvaluationContext =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location: 'Asia',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boolValue = await client.getBooleanValue('boolFlag', false, context)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import { OpenFeature } from '@openfeature/server-sdk'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OpenFeature.setProvider(new YourProviderOfChoice())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client = OpenFeature.getClient('my-app')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// add a value to the global context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OpenFeature.setContext({ myGlobalKey: 'myGlobalValue' })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// add a value to the client context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client = OpenFeature.getClient();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client.setContext({ myClientKey: 'myClientValue' })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// add a value to the invocation context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context: EvaluationContext =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  location: 'Asia',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const boolValue = await client.getBooleanValue('boolFlag', false, context)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export class MyHook implements Hook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before(hookContext: HookContext)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// code to run before flag evaluation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after(hookContext: HookContext, evaluationDetails: EvaluationDetails&lt;FlagValue&gt;)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// code to run after successful flag evaluation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error(hookContext: HookContext, err: Error)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// code to run if there's an error during before hooks or during flag evaluation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finally(hookContext: HookContext)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// code to run after all other stages, regardless of success/failure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}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add a hook globally, to run on all evaluations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OpenFeature.addHooks(new MyHook())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add a hook on this client, to run on all evaluations made by this client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client = OpenFeature.getClient()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client.addHooks(new MyHook())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// add a hook for this evaluation only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const value = await client.getBooleanValue(FLAG_KEY, false, context,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hooks: [new MyHook()],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})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—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300">
                <a:solidFill>
                  <a:schemeClr val="dk1"/>
                </a:solidFill>
              </a:rPr>
              <a:t>Ordering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Hooks are evaluated in the following order: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TW">
                <a:solidFill>
                  <a:schemeClr val="dk1"/>
                </a:solidFill>
              </a:rPr>
              <a:t>before: API, Client, Invocation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TW">
                <a:solidFill>
                  <a:schemeClr val="dk1"/>
                </a:solidFill>
              </a:rPr>
              <a:t>after: Invocation, Client, API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TW">
                <a:solidFill>
                  <a:schemeClr val="dk1"/>
                </a:solidFill>
              </a:rPr>
              <a:t>error (if applicable): Invocation, Client, API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TW">
                <a:solidFill>
                  <a:schemeClr val="dk1"/>
                </a:solidFill>
              </a:rPr>
              <a:t>finally: Invocation, Client, API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Hooks added at the same level (API, client, or invocation) are evaluated in the order they are added.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"$schema": "https://flagd.dev/schema/v0/flags.json",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"flags":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"experiment":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"state": "ENABLED",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"variants":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	"on": true,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	"off": false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},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"defaultVariant": "off",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"targeting":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	"if": [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	"ends_with": [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	"var": "email"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	},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	"@mycompany.com"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	]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	},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	"on"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	]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}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just an “if statement”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4" name="Google Shape;50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2" name="Google Shape;51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just an “if statement”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修改 flag 的程式碼，重新 build 新的版本，然後把舊的 app 關掉，部署新的 app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就算利用 CI/CD 來把這些麻煩事自動化，還是很慢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不要把 feature 的開關在 build time 實現,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deploy time?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just an “if statement”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5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50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50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9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59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5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5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7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" name="Google Shape;40;p5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57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57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5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8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b="0" i="0" sz="18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getunleash.io/blog/guide-to-feature-flag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openfeature.dev/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onfigcat.com/" TargetMode="External"/><Relationship Id="rId4" Type="http://schemas.openxmlformats.org/officeDocument/2006/relationships/hyperlink" Target="https://www.featbit.co/" TargetMode="External"/><Relationship Id="rId9" Type="http://schemas.openxmlformats.org/officeDocument/2006/relationships/hyperlink" Target="https://openfeature.dev/docs/reference/concepts/provider#implementing-providers" TargetMode="External"/><Relationship Id="rId5" Type="http://schemas.openxmlformats.org/officeDocument/2006/relationships/hyperlink" Target="https://www.flagsmith.com/" TargetMode="External"/><Relationship Id="rId6" Type="http://schemas.openxmlformats.org/officeDocument/2006/relationships/hyperlink" Target="https://www.flagsmith.com" TargetMode="External"/><Relationship Id="rId7" Type="http://schemas.openxmlformats.org/officeDocument/2006/relationships/hyperlink" Target="https://www.getunleash.io/" TargetMode="External"/><Relationship Id="rId8" Type="http://schemas.openxmlformats.org/officeDocument/2006/relationships/hyperlink" Target="https://flagd.dev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openfeature.dev/docs/reference/concepts/hooks" TargetMode="External"/><Relationship Id="rId4" Type="http://schemas.openxmlformats.org/officeDocument/2006/relationships/hyperlink" Target="https://openfeature.dev/docs/reference/concepts/hooks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Relationship Id="rId4" Type="http://schemas.openxmlformats.org/officeDocument/2006/relationships/hyperlink" Target="https://openfeature.dev/docs/reference/concepts/event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open-feature/flagd" TargetMode="External"/><Relationship Id="rId4" Type="http://schemas.openxmlformats.org/officeDocument/2006/relationships/image" Target="../media/image1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yubinTW/openfeature-lab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github.com/yubinTW/openfeature-lab/tree/main/lab01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flagd.dev/reference/flag-definitions/" TargetMode="External"/><Relationship Id="rId4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github.com/yubinTW/openfeature-lab/tree/main/lab02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flagd.dev/reference/flag-definitions/#targeting-rules" TargetMode="External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github.com/open-feature/open-feature-operator/" TargetMode="External"/><Relationship Id="rId4" Type="http://schemas.openxmlformats.org/officeDocument/2006/relationships/hyperlink" Target="https://github.com/yubinTW/openfeature-lab/tree/main/lab03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bennadel.com/3766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bennadel.com/3766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8.gif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www.getunleash.io/blog/guide-to-feature-flags" TargetMode="External"/><Relationship Id="rId4" Type="http://schemas.openxmlformats.org/officeDocument/2006/relationships/hyperlink" Target="https://www.bennadel.com/blog/3766-my-personal-best-practices-for-using-launchdarkly-feature-flags.htm" TargetMode="External"/><Relationship Id="rId5" Type="http://schemas.openxmlformats.org/officeDocument/2006/relationships/hyperlink" Target="https://openfeature.dev/docs/category/concepts" TargetMode="External"/><Relationship Id="rId6" Type="http://schemas.openxmlformats.org/officeDocument/2006/relationships/hyperlink" Target="https://github.com/open-feature/open-feature-operator" TargetMode="External"/><Relationship Id="rId7" Type="http://schemas.openxmlformats.org/officeDocument/2006/relationships/hyperlink" Target="https://openfeature.dev/docs/tutorials/open-feature-operator/quick-star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12factor.net/confi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zh-TW"/>
              <a:t>基於 OpenFeature 的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zh-TW"/>
              <a:t>Feature Toggle 系統實踐</a:t>
            </a:r>
            <a:endParaRPr/>
          </a:p>
        </p:txBody>
      </p:sp>
      <p:sp>
        <p:nvSpPr>
          <p:cNvPr id="60" name="Google Shape;60;p1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zh-TW" sz="2800"/>
              <a:t>TSMC/ 許郁彬 Yubin Hsu</a:t>
            </a:r>
            <a:endParaRPr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Deploy the Application !== Release Feature</a:t>
            </a:r>
            <a:endParaRPr sz="3220"/>
          </a:p>
        </p:txBody>
      </p:sp>
      <p:sp>
        <p:nvSpPr>
          <p:cNvPr id="143" name="Google Shape;143;p10"/>
          <p:cNvSpPr/>
          <p:nvPr/>
        </p:nvSpPr>
        <p:spPr>
          <a:xfrm>
            <a:off x="715125" y="1419675"/>
            <a:ext cx="2970600" cy="101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TW" sz="2800">
                <a:latin typeface="Proxima Nova"/>
                <a:ea typeface="Proxima Nova"/>
                <a:cs typeface="Proxima Nova"/>
                <a:sym typeface="Proxima Nova"/>
              </a:rPr>
              <a:t>k8s </a:t>
            </a: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Deployment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73375" y="2724250"/>
            <a:ext cx="4466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env: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Proxima Nova"/>
              <a:buChar char="-"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name: ENABLE_FEATURE_A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value: ‘true’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Proxima Nova"/>
              <a:buChar char="-"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name: ENABLE_FEATURE_B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value: ‘true’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10"/>
          <p:cNvSpPr/>
          <p:nvPr/>
        </p:nvSpPr>
        <p:spPr>
          <a:xfrm>
            <a:off x="5396725" y="1419675"/>
            <a:ext cx="2970600" cy="101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Deployment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6" name="Google Shape;146;p10"/>
          <p:cNvSpPr/>
          <p:nvPr/>
        </p:nvSpPr>
        <p:spPr>
          <a:xfrm>
            <a:off x="5396725" y="2866275"/>
            <a:ext cx="2970600" cy="101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Release Feature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7" name="Google Shape;147;p10"/>
          <p:cNvSpPr/>
          <p:nvPr/>
        </p:nvSpPr>
        <p:spPr>
          <a:xfrm>
            <a:off x="4142375" y="2435475"/>
            <a:ext cx="797700" cy="430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49" name="Google Shape;149;p10"/>
          <p:cNvSpPr txBox="1"/>
          <p:nvPr/>
        </p:nvSpPr>
        <p:spPr>
          <a:xfrm>
            <a:off x="5018950" y="4121725"/>
            <a:ext cx="21219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這兩件事分開來看解偶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Core Concept</a:t>
            </a:r>
            <a:endParaRPr sz="3220"/>
          </a:p>
        </p:txBody>
      </p:sp>
      <p:sp>
        <p:nvSpPr>
          <p:cNvPr id="155" name="Google Shape;155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Feature Flag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Configuration </a:t>
            </a:r>
            <a:r>
              <a:rPr lang="zh-TW" sz="2800"/>
              <a:t>就會發生在run time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Targeting </a:t>
            </a:r>
            <a:r>
              <a:rPr lang="zh-TW" sz="2800"/>
              <a:t>把某個資訊分類 對自己的公司開一個實驗的功能,其他不要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Rollout Strategies</a:t>
            </a:r>
            <a:endParaRPr sz="2800"/>
          </a:p>
        </p:txBody>
      </p:sp>
      <p:sp>
        <p:nvSpPr>
          <p:cNvPr id="156" name="Google Shape;1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Types of feature flags</a:t>
            </a:r>
            <a:endParaRPr sz="3220"/>
          </a:p>
        </p:txBody>
      </p:sp>
      <p:sp>
        <p:nvSpPr>
          <p:cNvPr id="162" name="Google Shape;162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zh-TW" sz="2800"/>
              <a:t>Release</a:t>
            </a:r>
            <a:r>
              <a:rPr lang="zh-TW" sz="2800"/>
              <a:t>的目的 擔心什麼功能不好,做個開關</a:t>
            </a:r>
            <a:endParaRPr sz="2800"/>
          </a:p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zh-TW" sz="2800"/>
              <a:t>Experiment </a:t>
            </a:r>
            <a:r>
              <a:rPr lang="zh-TW" sz="2800"/>
              <a:t>實驗性質,想了一個演算法,不用部屬兩個版本(在部屬十),使用</a:t>
            </a:r>
            <a:r>
              <a:rPr lang="zh-TW" sz="3220">
                <a:solidFill>
                  <a:schemeClr val="dk1"/>
                </a:solidFill>
              </a:rPr>
              <a:t> feature flags</a:t>
            </a:r>
            <a:endParaRPr sz="2800"/>
          </a:p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zh-TW" sz="2800"/>
              <a:t>Operational ex:</a:t>
            </a:r>
            <a:r>
              <a:rPr lang="zh-TW" sz="2800"/>
              <a:t>可實現</a:t>
            </a:r>
            <a:r>
              <a:rPr lang="zh-TW" sz="2800"/>
              <a:t>runtime</a:t>
            </a:r>
            <a:r>
              <a:rPr lang="zh-TW" sz="2800"/>
              <a:t>的時候改log level</a:t>
            </a:r>
            <a:endParaRPr sz="2800"/>
          </a:p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zh-TW" sz="2800"/>
              <a:t>Kill Switch </a:t>
            </a:r>
            <a:r>
              <a:rPr lang="zh-TW" sz="2800"/>
              <a:t>系統設計在某種情況降級,ex:購物網站推薦系統某個原因功能不好,可藉由</a:t>
            </a:r>
            <a:r>
              <a:rPr lang="zh-TW" sz="2800"/>
              <a:t>Kill Switch 先關掉</a:t>
            </a:r>
            <a:endParaRPr sz="2800"/>
          </a:p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zh-TW" sz="2800"/>
              <a:t>Permission</a:t>
            </a:r>
            <a:endParaRPr sz="2800"/>
          </a:p>
        </p:txBody>
      </p:sp>
      <p:sp>
        <p:nvSpPr>
          <p:cNvPr id="163" name="Google Shape;163;p12"/>
          <p:cNvSpPr txBox="1"/>
          <p:nvPr/>
        </p:nvSpPr>
        <p:spPr>
          <a:xfrm>
            <a:off x="2558450" y="462917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https://www.getunleash.io/blog/guide-to-feature-flags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4" name="Google Shape;16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Feature Flagging Service</a:t>
            </a:r>
            <a:endParaRPr sz="3220"/>
          </a:p>
        </p:txBody>
      </p:sp>
      <p:pic>
        <p:nvPicPr>
          <p:cNvPr id="170" name="Google Shape;17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128" y="1017725"/>
            <a:ext cx="8411745" cy="377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3"/>
          <p:cNvSpPr txBox="1"/>
          <p:nvPr/>
        </p:nvSpPr>
        <p:spPr>
          <a:xfrm>
            <a:off x="3610650" y="4629175"/>
            <a:ext cx="522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https://openfeature.dev/docs/reference/intro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73" name="Google Shape;173;p13"/>
          <p:cNvSpPr txBox="1"/>
          <p:nvPr/>
        </p:nvSpPr>
        <p:spPr>
          <a:xfrm>
            <a:off x="6229850" y="1088675"/>
            <a:ext cx="160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2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Feature</a:t>
            </a: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的時間點放外部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4" name="Google Shape;174;p13"/>
          <p:cNvSpPr txBox="1"/>
          <p:nvPr/>
        </p:nvSpPr>
        <p:spPr>
          <a:xfrm>
            <a:off x="2712450" y="1238600"/>
            <a:ext cx="20298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拿到flag由client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OpenFeature</a:t>
            </a:r>
            <a:endParaRPr sz="3220"/>
          </a:p>
        </p:txBody>
      </p:sp>
      <p:sp>
        <p:nvSpPr>
          <p:cNvPr id="180" name="Google Shape;18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OpenFeature    </a:t>
            </a:r>
            <a:r>
              <a:rPr lang="zh-TW" sz="3220"/>
              <a:t>有做了標準化 </a:t>
            </a:r>
            <a:endParaRPr sz="3220"/>
          </a:p>
        </p:txBody>
      </p:sp>
      <p:sp>
        <p:nvSpPr>
          <p:cNvPr id="186" name="Google Shape;18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Standardizing Feature Flagging for Everyone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CNCF </a:t>
            </a:r>
            <a:r>
              <a:rPr b="1" lang="zh-TW" sz="2800"/>
              <a:t>Incubating</a:t>
            </a:r>
            <a:r>
              <a:rPr lang="zh-TW" sz="2800"/>
              <a:t> (2023-11-21)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https://openfeature.dev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pic>
        <p:nvPicPr>
          <p:cNvPr id="187" name="Google Shape;18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45975" y="3436325"/>
            <a:ext cx="2526475" cy="11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OpenFeature Arch.</a:t>
            </a:r>
            <a:endParaRPr sz="3220"/>
          </a:p>
        </p:txBody>
      </p:sp>
      <p:pic>
        <p:nvPicPr>
          <p:cNvPr id="194" name="Google Shape;194;p16"/>
          <p:cNvPicPr preferRelativeResize="0"/>
          <p:nvPr/>
        </p:nvPicPr>
        <p:blipFill rotWithShape="1">
          <a:blip r:embed="rId3">
            <a:alphaModFix/>
          </a:blip>
          <a:srcRect b="0" l="0" r="48535" t="0"/>
          <a:stretch/>
        </p:blipFill>
        <p:spPr>
          <a:xfrm>
            <a:off x="0" y="1090150"/>
            <a:ext cx="5709076" cy="37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96" name="Google Shape;196;p16"/>
          <p:cNvPicPr preferRelativeResize="0"/>
          <p:nvPr/>
        </p:nvPicPr>
        <p:blipFill rotWithShape="1">
          <a:blip r:embed="rId3">
            <a:alphaModFix/>
          </a:blip>
          <a:srcRect b="0" l="60450" r="0" t="0"/>
          <a:stretch/>
        </p:blipFill>
        <p:spPr>
          <a:xfrm>
            <a:off x="5550500" y="1869246"/>
            <a:ext cx="3517302" cy="297030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6"/>
          <p:cNvSpPr txBox="1"/>
          <p:nvPr/>
        </p:nvSpPr>
        <p:spPr>
          <a:xfrm>
            <a:off x="4234750" y="3614300"/>
            <a:ext cx="1014900" cy="12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跟service的中介有對應的procider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OpenFeature Concepts</a:t>
            </a:r>
            <a:endParaRPr sz="3220"/>
          </a:p>
        </p:txBody>
      </p:sp>
      <p:sp>
        <p:nvSpPr>
          <p:cNvPr id="203" name="Google Shape;20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Evaluation API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Providers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Evaluation Context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Hooks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Events</a:t>
            </a:r>
            <a:endParaRPr sz="2800"/>
          </a:p>
        </p:txBody>
      </p:sp>
      <p:sp>
        <p:nvSpPr>
          <p:cNvPr id="204" name="Google Shape;20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05" name="Google Shape;205;p17"/>
          <p:cNvSpPr txBox="1"/>
          <p:nvPr/>
        </p:nvSpPr>
        <p:spPr>
          <a:xfrm>
            <a:off x="3178700" y="4629175"/>
            <a:ext cx="565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https://openfeature.dev/docs/category/concepts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"/>
          <p:cNvSpPr/>
          <p:nvPr/>
        </p:nvSpPr>
        <p:spPr>
          <a:xfrm>
            <a:off x="2073450" y="3106975"/>
            <a:ext cx="3785400" cy="1324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API </a:t>
            </a:r>
            <a:r>
              <a:rPr lang="zh-TW" sz="3220"/>
              <a:t>想拿到flag的api</a:t>
            </a:r>
            <a:endParaRPr sz="3220"/>
          </a:p>
        </p:txBody>
      </p:sp>
      <p:sp>
        <p:nvSpPr>
          <p:cNvPr id="212" name="Google Shape;21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The Evaluation API is the primary component of OpenFeature that application authors interact with.</a:t>
            </a:r>
            <a:endParaRPr sz="2800"/>
          </a:p>
        </p:txBody>
      </p:sp>
      <p:sp>
        <p:nvSpPr>
          <p:cNvPr id="213" name="Google Shape;21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14" name="Google Shape;214;p18"/>
          <p:cNvSpPr/>
          <p:nvPr/>
        </p:nvSpPr>
        <p:spPr>
          <a:xfrm>
            <a:off x="311700" y="2571750"/>
            <a:ext cx="5724300" cy="2301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p18"/>
          <p:cNvSpPr txBox="1"/>
          <p:nvPr/>
        </p:nvSpPr>
        <p:spPr>
          <a:xfrm>
            <a:off x="4648200" y="2153725"/>
            <a:ext cx="1506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2354250" y="3378225"/>
            <a:ext cx="1639200" cy="80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 API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18"/>
          <p:cNvSpPr/>
          <p:nvPr/>
        </p:nvSpPr>
        <p:spPr>
          <a:xfrm>
            <a:off x="4483400" y="3378225"/>
            <a:ext cx="1240500" cy="80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Provider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6490400" y="3211575"/>
            <a:ext cx="1772100" cy="114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Service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9" name="Google Shape;219;p18"/>
          <p:cNvSpPr txBox="1"/>
          <p:nvPr/>
        </p:nvSpPr>
        <p:spPr>
          <a:xfrm>
            <a:off x="3495175" y="2690575"/>
            <a:ext cx="243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OpenFeature Client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18"/>
          <p:cNvSpPr/>
          <p:nvPr/>
        </p:nvSpPr>
        <p:spPr>
          <a:xfrm>
            <a:off x="587000" y="2735675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18"/>
          <p:cNvSpPr/>
          <p:nvPr/>
        </p:nvSpPr>
        <p:spPr>
          <a:xfrm>
            <a:off x="587000" y="37852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2" name="Google Shape;222;p18"/>
          <p:cNvCxnSpPr>
            <a:stCxn id="220" idx="6"/>
            <a:endCxn id="216" idx="1"/>
          </p:cNvCxnSpPr>
          <p:nvPr/>
        </p:nvCxnSpPr>
        <p:spPr>
          <a:xfrm>
            <a:off x="1539500" y="3211925"/>
            <a:ext cx="814800" cy="5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3" name="Google Shape;223;p18"/>
          <p:cNvCxnSpPr>
            <a:stCxn id="221" idx="6"/>
            <a:endCxn id="216" idx="1"/>
          </p:cNvCxnSpPr>
          <p:nvPr/>
        </p:nvCxnSpPr>
        <p:spPr>
          <a:xfrm flipH="1" rot="10800000">
            <a:off x="1539500" y="3782350"/>
            <a:ext cx="814800" cy="4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4" name="Google Shape;224;p18"/>
          <p:cNvCxnSpPr>
            <a:stCxn id="216" idx="3"/>
            <a:endCxn id="217" idx="1"/>
          </p:cNvCxnSpPr>
          <p:nvPr/>
        </p:nvCxnSpPr>
        <p:spPr>
          <a:xfrm>
            <a:off x="3993450" y="3782325"/>
            <a:ext cx="4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5" name="Google Shape;225;p18"/>
          <p:cNvCxnSpPr>
            <a:stCxn id="217" idx="3"/>
            <a:endCxn id="218" idx="1"/>
          </p:cNvCxnSpPr>
          <p:nvPr/>
        </p:nvCxnSpPr>
        <p:spPr>
          <a:xfrm>
            <a:off x="5723900" y="3782325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API</a:t>
            </a:r>
            <a:endParaRPr sz="3220"/>
          </a:p>
        </p:txBody>
      </p:sp>
      <p:sp>
        <p:nvSpPr>
          <p:cNvPr id="231" name="Google Shape;23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32" name="Google Shape;23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8839199" cy="315196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9"/>
          <p:cNvSpPr txBox="1"/>
          <p:nvPr/>
        </p:nvSpPr>
        <p:spPr>
          <a:xfrm>
            <a:off x="5733975" y="385175"/>
            <a:ext cx="140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defalle cliert壞掉的話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19"/>
          <p:cNvSpPr txBox="1"/>
          <p:nvPr/>
        </p:nvSpPr>
        <p:spPr>
          <a:xfrm>
            <a:off x="3346725" y="800350"/>
            <a:ext cx="1810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抽換provider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Agenda</a:t>
            </a:r>
            <a:endParaRPr sz="3220"/>
          </a:p>
        </p:txBody>
      </p:sp>
      <p:sp>
        <p:nvSpPr>
          <p:cNvPr id="66" name="Google Shape;66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Feature Toggle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OpenFeature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Lab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67" name="Google Shape;67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Providers</a:t>
            </a:r>
            <a:endParaRPr sz="3220"/>
          </a:p>
        </p:txBody>
      </p:sp>
      <p:sp>
        <p:nvSpPr>
          <p:cNvPr id="240" name="Google Shape;240;p20"/>
          <p:cNvSpPr txBox="1"/>
          <p:nvPr>
            <p:ph idx="1" type="body"/>
          </p:nvPr>
        </p:nvSpPr>
        <p:spPr>
          <a:xfrm>
            <a:off x="311700" y="1152475"/>
            <a:ext cx="8759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Providers are responsible for performing flag evaluations. 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241" name="Google Shape;24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42" name="Google Shape;242;p20"/>
          <p:cNvSpPr/>
          <p:nvPr/>
        </p:nvSpPr>
        <p:spPr>
          <a:xfrm>
            <a:off x="2073450" y="3106975"/>
            <a:ext cx="3785400" cy="1324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3" name="Google Shape;243;p20"/>
          <p:cNvSpPr/>
          <p:nvPr/>
        </p:nvSpPr>
        <p:spPr>
          <a:xfrm>
            <a:off x="311700" y="2571750"/>
            <a:ext cx="5724300" cy="2301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20"/>
          <p:cNvSpPr txBox="1"/>
          <p:nvPr/>
        </p:nvSpPr>
        <p:spPr>
          <a:xfrm>
            <a:off x="4648200" y="2153725"/>
            <a:ext cx="1506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20"/>
          <p:cNvSpPr/>
          <p:nvPr/>
        </p:nvSpPr>
        <p:spPr>
          <a:xfrm>
            <a:off x="2354250" y="3378225"/>
            <a:ext cx="1639200" cy="80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 API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4483400" y="3378225"/>
            <a:ext cx="1240500" cy="80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Provider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7" name="Google Shape;247;p20"/>
          <p:cNvSpPr/>
          <p:nvPr/>
        </p:nvSpPr>
        <p:spPr>
          <a:xfrm>
            <a:off x="6490400" y="3211575"/>
            <a:ext cx="1772100" cy="1141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Service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8" name="Google Shape;248;p20"/>
          <p:cNvSpPr txBox="1"/>
          <p:nvPr/>
        </p:nvSpPr>
        <p:spPr>
          <a:xfrm>
            <a:off x="3495175" y="2690575"/>
            <a:ext cx="243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OpenFeature Client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587000" y="2735675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20"/>
          <p:cNvSpPr/>
          <p:nvPr/>
        </p:nvSpPr>
        <p:spPr>
          <a:xfrm>
            <a:off x="587000" y="37852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51" name="Google Shape;251;p20"/>
          <p:cNvCxnSpPr>
            <a:stCxn id="249" idx="6"/>
            <a:endCxn id="245" idx="1"/>
          </p:cNvCxnSpPr>
          <p:nvPr/>
        </p:nvCxnSpPr>
        <p:spPr>
          <a:xfrm>
            <a:off x="1539500" y="3211925"/>
            <a:ext cx="814800" cy="5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2" name="Google Shape;252;p20"/>
          <p:cNvCxnSpPr>
            <a:stCxn id="250" idx="6"/>
            <a:endCxn id="245" idx="1"/>
          </p:cNvCxnSpPr>
          <p:nvPr/>
        </p:nvCxnSpPr>
        <p:spPr>
          <a:xfrm flipH="1" rot="10800000">
            <a:off x="1539500" y="3782350"/>
            <a:ext cx="814800" cy="4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3" name="Google Shape;253;p20"/>
          <p:cNvCxnSpPr>
            <a:stCxn id="245" idx="3"/>
            <a:endCxn id="246" idx="1"/>
          </p:cNvCxnSpPr>
          <p:nvPr/>
        </p:nvCxnSpPr>
        <p:spPr>
          <a:xfrm>
            <a:off x="3993450" y="3782325"/>
            <a:ext cx="4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4" name="Google Shape;254;p20"/>
          <p:cNvCxnSpPr>
            <a:stCxn id="246" idx="3"/>
            <a:endCxn id="247" idx="1"/>
          </p:cNvCxnSpPr>
          <p:nvPr/>
        </p:nvCxnSpPr>
        <p:spPr>
          <a:xfrm>
            <a:off x="5723900" y="3782325"/>
            <a:ext cx="7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Providers</a:t>
            </a:r>
            <a:endParaRPr sz="3220"/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311700" y="1152475"/>
            <a:ext cx="8759100" cy="3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ConfigCat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FeatBit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Flagsmith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LaunchDarkly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Unleash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flagd</a:t>
            </a:r>
            <a:r>
              <a:rPr lang="zh-TW" sz="2800">
                <a:solidFill>
                  <a:srgbClr val="616161"/>
                </a:solidFill>
              </a:rPr>
              <a:t>   =&gt;</a:t>
            </a:r>
            <a:r>
              <a:rPr lang="zh-TW" sz="2000"/>
              <a:t>openfeature</a:t>
            </a:r>
            <a:r>
              <a:rPr lang="zh-TW" sz="2800">
                <a:solidFill>
                  <a:srgbClr val="616161"/>
                </a:solidFill>
              </a:rPr>
              <a:t> 出的</a:t>
            </a:r>
            <a:endParaRPr sz="2800">
              <a:solidFill>
                <a:srgbClr val="616161"/>
              </a:solidFill>
            </a:endParaRPr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environment variable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…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// </a:t>
            </a: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implement your own provider</a:t>
            </a:r>
            <a:endParaRPr sz="2800"/>
          </a:p>
        </p:txBody>
      </p:sp>
      <p:sp>
        <p:nvSpPr>
          <p:cNvPr id="261" name="Google Shape;26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4778750" y="3998900"/>
            <a:ext cx="417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https://openfeature.dev/ecosystem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Context</a:t>
            </a:r>
            <a:endParaRPr sz="3220"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The evaluation context is a container for arbitrary contextual data that can be used as a basis for dynamic evaluation.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269" name="Google Shape;26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70" name="Google Shape;270;p22"/>
          <p:cNvSpPr/>
          <p:nvPr/>
        </p:nvSpPr>
        <p:spPr>
          <a:xfrm>
            <a:off x="5566375" y="3422525"/>
            <a:ext cx="1639200" cy="80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 API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1938425" y="3350375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2" name="Google Shape;272;p22"/>
          <p:cNvCxnSpPr>
            <a:stCxn id="271" idx="6"/>
            <a:endCxn id="270" idx="1"/>
          </p:cNvCxnSpPr>
          <p:nvPr/>
        </p:nvCxnSpPr>
        <p:spPr>
          <a:xfrm>
            <a:off x="2890925" y="3826625"/>
            <a:ext cx="267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73" name="Google Shape;273;p22"/>
          <p:cNvSpPr/>
          <p:nvPr/>
        </p:nvSpPr>
        <p:spPr>
          <a:xfrm>
            <a:off x="3436800" y="2959775"/>
            <a:ext cx="1583700" cy="800400"/>
          </a:xfrm>
          <a:prstGeom prst="round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Context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4" name="Google Shape;274;p22"/>
          <p:cNvSpPr txBox="1"/>
          <p:nvPr/>
        </p:nvSpPr>
        <p:spPr>
          <a:xfrm>
            <a:off x="3542775" y="4075600"/>
            <a:ext cx="171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flag藉由</a:t>
            </a: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flag</a:t>
            </a: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 決策包裝成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Context</a:t>
            </a:r>
            <a:endParaRPr sz="3220"/>
          </a:p>
        </p:txBody>
      </p:sp>
      <p:sp>
        <p:nvSpPr>
          <p:cNvPr id="280" name="Google Shape;2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81" name="Google Shape;281;p23"/>
          <p:cNvSpPr/>
          <p:nvPr/>
        </p:nvSpPr>
        <p:spPr>
          <a:xfrm>
            <a:off x="819450" y="2843750"/>
            <a:ext cx="2047500" cy="819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2" name="Google Shape;282;p23"/>
          <p:cNvSpPr/>
          <p:nvPr/>
        </p:nvSpPr>
        <p:spPr>
          <a:xfrm>
            <a:off x="6277050" y="2843750"/>
            <a:ext cx="2047500" cy="819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Flags Service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3" name="Google Shape;283;p23"/>
          <p:cNvCxnSpPr/>
          <p:nvPr/>
        </p:nvCxnSpPr>
        <p:spPr>
          <a:xfrm flipH="1" rot="10800000">
            <a:off x="2900075" y="3098475"/>
            <a:ext cx="33771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84" name="Google Shape;284;p23"/>
          <p:cNvCxnSpPr/>
          <p:nvPr/>
        </p:nvCxnSpPr>
        <p:spPr>
          <a:xfrm rot="10800000">
            <a:off x="2888975" y="3486125"/>
            <a:ext cx="341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85" name="Google Shape;285;p23"/>
          <p:cNvSpPr txBox="1"/>
          <p:nvPr/>
        </p:nvSpPr>
        <p:spPr>
          <a:xfrm>
            <a:off x="3517650" y="1385775"/>
            <a:ext cx="232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get flag value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{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location: ‘Asia’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23"/>
          <p:cNvSpPr txBox="1"/>
          <p:nvPr/>
        </p:nvSpPr>
        <p:spPr>
          <a:xfrm>
            <a:off x="3614675" y="3486125"/>
            <a:ext cx="232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flag value: </a:t>
            </a: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‘on’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Context</a:t>
            </a:r>
            <a:endParaRPr sz="3220"/>
          </a:p>
        </p:txBody>
      </p:sp>
      <p:sp>
        <p:nvSpPr>
          <p:cNvPr id="292" name="Google Shape;2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93" name="Google Shape;293;p24"/>
          <p:cNvSpPr/>
          <p:nvPr/>
        </p:nvSpPr>
        <p:spPr>
          <a:xfrm>
            <a:off x="819450" y="2843750"/>
            <a:ext cx="2047500" cy="819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4" name="Google Shape;294;p24"/>
          <p:cNvSpPr/>
          <p:nvPr/>
        </p:nvSpPr>
        <p:spPr>
          <a:xfrm>
            <a:off x="6277050" y="2843750"/>
            <a:ext cx="2047500" cy="819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Flags Service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95" name="Google Shape;295;p24"/>
          <p:cNvCxnSpPr/>
          <p:nvPr/>
        </p:nvCxnSpPr>
        <p:spPr>
          <a:xfrm flipH="1" rot="10800000">
            <a:off x="2900075" y="3098475"/>
            <a:ext cx="33771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96" name="Google Shape;296;p24"/>
          <p:cNvCxnSpPr/>
          <p:nvPr/>
        </p:nvCxnSpPr>
        <p:spPr>
          <a:xfrm rot="10800000">
            <a:off x="2888975" y="3486125"/>
            <a:ext cx="341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97" name="Google Shape;297;p24"/>
          <p:cNvSpPr txBox="1"/>
          <p:nvPr/>
        </p:nvSpPr>
        <p:spPr>
          <a:xfrm>
            <a:off x="3517650" y="1385775"/>
            <a:ext cx="232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get flag value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{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location: ‘Europe’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3614675" y="3486125"/>
            <a:ext cx="232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flag value: </a:t>
            </a: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‘off’</a:t>
            </a:r>
            <a:endParaRPr b="1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Context</a:t>
            </a:r>
            <a:endParaRPr sz="3220"/>
          </a:p>
        </p:txBody>
      </p:sp>
      <p:sp>
        <p:nvSpPr>
          <p:cNvPr id="304" name="Google Shape;3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05" name="Google Shape;30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8839199" cy="3071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Context</a:t>
            </a:r>
            <a:endParaRPr sz="3220"/>
          </a:p>
        </p:txBody>
      </p:sp>
      <p:sp>
        <p:nvSpPr>
          <p:cNvPr id="311" name="Google Shape;31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12" name="Google Shape;31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225" y="1083450"/>
            <a:ext cx="7286346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Hooks </a:t>
            </a:r>
            <a:r>
              <a:rPr lang="zh-TW" sz="2000">
                <a:solidFill>
                  <a:schemeClr val="accent3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openfeature</a:t>
            </a:r>
            <a:r>
              <a:rPr lang="zh-TW" sz="3220"/>
              <a:t>提供flag的評估時發生錯誤時處理</a:t>
            </a:r>
            <a:endParaRPr sz="3220"/>
          </a:p>
        </p:txBody>
      </p:sp>
      <p:sp>
        <p:nvSpPr>
          <p:cNvPr id="318" name="Google Shape;31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Hooks are a mechanism that allow for the addition of arbitrary behavior at well-defined points of the flag evaluation life-cycle.</a:t>
            </a:r>
            <a:endParaRPr sz="2800"/>
          </a:p>
        </p:txBody>
      </p:sp>
      <p:sp>
        <p:nvSpPr>
          <p:cNvPr id="319" name="Google Shape;31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20" name="Google Shape;320;p27"/>
          <p:cNvSpPr txBox="1"/>
          <p:nvPr/>
        </p:nvSpPr>
        <p:spPr>
          <a:xfrm>
            <a:off x="2333100" y="4568875"/>
            <a:ext cx="649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https://openfeature.dev/docs/reference/concepts/hooks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Evaluation Life Cycle</a:t>
            </a:r>
            <a:endParaRPr sz="3220"/>
          </a:p>
        </p:txBody>
      </p:sp>
      <p:sp>
        <p:nvSpPr>
          <p:cNvPr id="326" name="Google Shape;32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hooks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Before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After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Error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Finally</a:t>
            </a:r>
            <a:endParaRPr sz="2800"/>
          </a:p>
        </p:txBody>
      </p:sp>
      <p:sp>
        <p:nvSpPr>
          <p:cNvPr id="327" name="Google Shape;32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28" name="Google Shape;328;p28"/>
          <p:cNvSpPr/>
          <p:nvPr/>
        </p:nvSpPr>
        <p:spPr>
          <a:xfrm>
            <a:off x="4673900" y="1152475"/>
            <a:ext cx="1229400" cy="644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9" name="Google Shape;329;p28"/>
          <p:cNvSpPr/>
          <p:nvPr/>
        </p:nvSpPr>
        <p:spPr>
          <a:xfrm>
            <a:off x="3234050" y="3242063"/>
            <a:ext cx="1229400" cy="644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0" name="Google Shape;330;p28"/>
          <p:cNvSpPr/>
          <p:nvPr/>
        </p:nvSpPr>
        <p:spPr>
          <a:xfrm>
            <a:off x="6113750" y="3242063"/>
            <a:ext cx="1229400" cy="644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Error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28"/>
          <p:cNvSpPr/>
          <p:nvPr/>
        </p:nvSpPr>
        <p:spPr>
          <a:xfrm>
            <a:off x="4673900" y="4234575"/>
            <a:ext cx="1229400" cy="644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Finally</a:t>
            </a:r>
            <a:endParaRPr b="1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2" name="Google Shape;332;p28"/>
          <p:cNvSpPr/>
          <p:nvPr/>
        </p:nvSpPr>
        <p:spPr>
          <a:xfrm>
            <a:off x="4253000" y="2197275"/>
            <a:ext cx="2071200" cy="64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Evaluation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33" name="Google Shape;333;p28"/>
          <p:cNvCxnSpPr>
            <a:stCxn id="328" idx="2"/>
            <a:endCxn id="332" idx="0"/>
          </p:cNvCxnSpPr>
          <p:nvPr/>
        </p:nvCxnSpPr>
        <p:spPr>
          <a:xfrm>
            <a:off x="5288600" y="1796875"/>
            <a:ext cx="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4" name="Google Shape;334;p28"/>
          <p:cNvCxnSpPr>
            <a:stCxn id="332" idx="2"/>
            <a:endCxn id="329" idx="0"/>
          </p:cNvCxnSpPr>
          <p:nvPr/>
        </p:nvCxnSpPr>
        <p:spPr>
          <a:xfrm flipH="1">
            <a:off x="3848900" y="2841675"/>
            <a:ext cx="14397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5" name="Google Shape;335;p28"/>
          <p:cNvCxnSpPr>
            <a:stCxn id="332" idx="2"/>
            <a:endCxn id="330" idx="0"/>
          </p:cNvCxnSpPr>
          <p:nvPr/>
        </p:nvCxnSpPr>
        <p:spPr>
          <a:xfrm>
            <a:off x="5288600" y="2841675"/>
            <a:ext cx="14400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6" name="Google Shape;336;p28"/>
          <p:cNvCxnSpPr>
            <a:stCxn id="329" idx="2"/>
            <a:endCxn id="331" idx="0"/>
          </p:cNvCxnSpPr>
          <p:nvPr/>
        </p:nvCxnSpPr>
        <p:spPr>
          <a:xfrm>
            <a:off x="3848750" y="3886463"/>
            <a:ext cx="1440000" cy="3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7" name="Google Shape;337;p28"/>
          <p:cNvCxnSpPr>
            <a:stCxn id="330" idx="2"/>
            <a:endCxn id="331" idx="0"/>
          </p:cNvCxnSpPr>
          <p:nvPr/>
        </p:nvCxnSpPr>
        <p:spPr>
          <a:xfrm flipH="1">
            <a:off x="5288750" y="3886463"/>
            <a:ext cx="1439700" cy="3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38" name="Google Shape;338;p28"/>
          <p:cNvSpPr txBox="1"/>
          <p:nvPr/>
        </p:nvSpPr>
        <p:spPr>
          <a:xfrm>
            <a:off x="6149125" y="1169400"/>
            <a:ext cx="13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before時機資料轉換(有個資的話 避免送到service時事外部怕沒防資安)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Implement Hooks</a:t>
            </a:r>
            <a:endParaRPr sz="3220"/>
          </a:p>
        </p:txBody>
      </p:sp>
      <p:sp>
        <p:nvSpPr>
          <p:cNvPr id="344" name="Google Shape;34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45" name="Google Shape;34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46" name="Google Shape;34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791" y="1017725"/>
            <a:ext cx="8330410" cy="40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Whoami</a:t>
            </a:r>
            <a:endParaRPr sz="3220"/>
          </a:p>
        </p:txBody>
      </p:sp>
      <p:sp>
        <p:nvSpPr>
          <p:cNvPr id="73" name="Google Shape;73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許郁彬 Yubin Hsu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TSMC IT/ TSID</a:t>
            </a:r>
            <a:endParaRPr sz="2800"/>
          </a:p>
        </p:txBody>
      </p:sp>
      <p:sp>
        <p:nvSpPr>
          <p:cNvPr id="74" name="Google Shape;7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75" name="Google Shape;7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5575" y="1152475"/>
            <a:ext cx="3800525" cy="38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Adding Hooks to Flag Evaluation</a:t>
            </a:r>
            <a:endParaRPr sz="3220"/>
          </a:p>
        </p:txBody>
      </p:sp>
      <p:sp>
        <p:nvSpPr>
          <p:cNvPr id="352" name="Google Shape;35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353" name="Google Shape;3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54" name="Google Shape;35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850" y="1221881"/>
            <a:ext cx="8832299" cy="3277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Events</a:t>
            </a:r>
            <a:endParaRPr sz="3220"/>
          </a:p>
        </p:txBody>
      </p:sp>
      <p:sp>
        <p:nvSpPr>
          <p:cNvPr id="360" name="Google Shape;36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Events enable the ability to react to state changes in the provider or underlying flag management system.</a:t>
            </a:r>
            <a:endParaRPr sz="2800"/>
          </a:p>
        </p:txBody>
      </p:sp>
      <p:sp>
        <p:nvSpPr>
          <p:cNvPr id="361" name="Google Shape;36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2"/>
          <p:cNvPicPr preferRelativeResize="0"/>
          <p:nvPr/>
        </p:nvPicPr>
        <p:blipFill rotWithShape="1">
          <a:blip r:embed="rId3">
            <a:alphaModFix/>
          </a:blip>
          <a:srcRect b="2494" l="2470" r="3922" t="3359"/>
          <a:stretch/>
        </p:blipFill>
        <p:spPr>
          <a:xfrm>
            <a:off x="5072625" y="520550"/>
            <a:ext cx="4009349" cy="4253026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Event Types</a:t>
            </a:r>
            <a:endParaRPr sz="3220"/>
          </a:p>
        </p:txBody>
      </p:sp>
      <p:sp>
        <p:nvSpPr>
          <p:cNvPr id="368" name="Google Shape;368;p32"/>
          <p:cNvSpPr txBox="1"/>
          <p:nvPr>
            <p:ph idx="1" type="body"/>
          </p:nvPr>
        </p:nvSpPr>
        <p:spPr>
          <a:xfrm>
            <a:off x="311700" y="1152475"/>
            <a:ext cx="617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PROVIDER_READY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PROVIDER_ERROR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PROVIDER_CONFIGURATION_CHANGED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PROVIDER_STALE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PROVIDER_RECONCILING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PROVIDER_CONTEXT_CHANGED</a:t>
            </a:r>
            <a:endParaRPr sz="2000"/>
          </a:p>
        </p:txBody>
      </p:sp>
      <p:sp>
        <p:nvSpPr>
          <p:cNvPr id="369" name="Google Shape;36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70" name="Google Shape;370;p32"/>
          <p:cNvSpPr txBox="1"/>
          <p:nvPr/>
        </p:nvSpPr>
        <p:spPr>
          <a:xfrm>
            <a:off x="311700" y="4568875"/>
            <a:ext cx="6632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https://openfeature.dev/docs/reference/concepts/events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Flagd </a:t>
            </a:r>
            <a:r>
              <a:rPr lang="zh-TW" sz="3220"/>
              <a:t>他是外部的一個flag的service</a:t>
            </a:r>
            <a:endParaRPr sz="3220"/>
          </a:p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A feature flag daemon with a Unix philosophy.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zh-TW" sz="28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https://github.com/open-feature/flagd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800"/>
          </a:p>
        </p:txBody>
      </p:sp>
      <p:sp>
        <p:nvSpPr>
          <p:cNvPr id="377" name="Google Shape;377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78" name="Google Shape;37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49175" y="3613350"/>
            <a:ext cx="3023276" cy="104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Lab</a:t>
            </a:r>
            <a:endParaRPr sz="3220"/>
          </a:p>
        </p:txBody>
      </p:sp>
      <p:sp>
        <p:nvSpPr>
          <p:cNvPr id="384" name="Google Shape;384;p34"/>
          <p:cNvSpPr txBox="1"/>
          <p:nvPr>
            <p:ph idx="1" type="body"/>
          </p:nvPr>
        </p:nvSpPr>
        <p:spPr>
          <a:xfrm>
            <a:off x="311700" y="1152475"/>
            <a:ext cx="8520600" cy="39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https://github.com/yubinTW/openfeature-lab</a:t>
            </a:r>
            <a:endParaRPr sz="2800">
              <a:solidFill>
                <a:srgbClr val="61616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800">
              <a:solidFill>
                <a:srgbClr val="61616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zh-TW" sz="2800">
                <a:solidFill>
                  <a:srgbClr val="616161"/>
                </a:solidFill>
              </a:rPr>
              <a:t>Requirements</a:t>
            </a:r>
            <a:endParaRPr sz="2800">
              <a:solidFill>
                <a:srgbClr val="61616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rgbClr val="616161"/>
                </a:solidFill>
              </a:rPr>
              <a:t>node v20+</a:t>
            </a:r>
            <a:endParaRPr sz="2800">
              <a:solidFill>
                <a:srgbClr val="61616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rgbClr val="616161"/>
                </a:solidFill>
              </a:rPr>
              <a:t>docker (with docker compose)</a:t>
            </a:r>
            <a:endParaRPr sz="2800">
              <a:solidFill>
                <a:srgbClr val="61616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/>
              <a:t>kubectl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/>
              <a:t>kind</a:t>
            </a:r>
            <a:endParaRPr sz="2800">
              <a:solidFill>
                <a:srgbClr val="61616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800"/>
              <a:buChar char="-"/>
            </a:pPr>
            <a:r>
              <a:rPr lang="zh-TW" sz="2800">
                <a:solidFill>
                  <a:srgbClr val="616161"/>
                </a:solidFill>
              </a:rPr>
              <a:t>helm</a:t>
            </a:r>
            <a:endParaRPr sz="2800">
              <a:solidFill>
                <a:srgbClr val="616161"/>
              </a:solidFill>
            </a:endParaRPr>
          </a:p>
        </p:txBody>
      </p:sp>
      <p:sp>
        <p:nvSpPr>
          <p:cNvPr id="385" name="Google Shape;38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Lab01</a:t>
            </a:r>
            <a:endParaRPr sz="3220"/>
          </a:p>
        </p:txBody>
      </p:sp>
      <p:sp>
        <p:nvSpPr>
          <p:cNvPr id="391" name="Google Shape;39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92" name="Google Shape;392;p35"/>
          <p:cNvSpPr/>
          <p:nvPr/>
        </p:nvSpPr>
        <p:spPr>
          <a:xfrm>
            <a:off x="3425775" y="1650150"/>
            <a:ext cx="1705500" cy="896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3" name="Google Shape;393;p35"/>
          <p:cNvSpPr/>
          <p:nvPr/>
        </p:nvSpPr>
        <p:spPr>
          <a:xfrm>
            <a:off x="6061175" y="1650150"/>
            <a:ext cx="1705500" cy="896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Flagd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94" name="Google Shape;394;p35"/>
          <p:cNvCxnSpPr>
            <a:stCxn id="392" idx="3"/>
            <a:endCxn id="393" idx="1"/>
          </p:cNvCxnSpPr>
          <p:nvPr/>
        </p:nvCxnSpPr>
        <p:spPr>
          <a:xfrm>
            <a:off x="5131275" y="2098200"/>
            <a:ext cx="93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95" name="Google Shape;395;p35"/>
          <p:cNvSpPr/>
          <p:nvPr/>
        </p:nvSpPr>
        <p:spPr>
          <a:xfrm>
            <a:off x="1288675" y="1650150"/>
            <a:ext cx="1207200" cy="896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Client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96" name="Google Shape;396;p35"/>
          <p:cNvCxnSpPr>
            <a:stCxn id="395" idx="3"/>
            <a:endCxn id="392" idx="1"/>
          </p:cNvCxnSpPr>
          <p:nvPr/>
        </p:nvCxnSpPr>
        <p:spPr>
          <a:xfrm>
            <a:off x="2495875" y="2098200"/>
            <a:ext cx="93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97" name="Google Shape;397;p35"/>
          <p:cNvSpPr/>
          <p:nvPr/>
        </p:nvSpPr>
        <p:spPr>
          <a:xfrm>
            <a:off x="5972525" y="3256350"/>
            <a:ext cx="1882800" cy="7977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Definition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File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98" name="Google Shape;398;p35"/>
          <p:cNvCxnSpPr>
            <a:stCxn id="393" idx="2"/>
            <a:endCxn id="397" idx="3"/>
          </p:cNvCxnSpPr>
          <p:nvPr/>
        </p:nvCxnSpPr>
        <p:spPr>
          <a:xfrm>
            <a:off x="6913925" y="2546250"/>
            <a:ext cx="0" cy="7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99" name="Google Shape;399;p35"/>
          <p:cNvSpPr txBox="1"/>
          <p:nvPr/>
        </p:nvSpPr>
        <p:spPr>
          <a:xfrm>
            <a:off x="6913925" y="2670450"/>
            <a:ext cx="93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watch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311700" y="4481875"/>
            <a:ext cx="72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https://github.com/yubinTW/openfeature-lab/tree/main/lab01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1" name="Google Shape;401;p35"/>
          <p:cNvSpPr txBox="1"/>
          <p:nvPr/>
        </p:nvSpPr>
        <p:spPr>
          <a:xfrm>
            <a:off x="7725300" y="2593800"/>
            <a:ext cx="1629900" cy="6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flagged</a:t>
            </a: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service會監看flag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Flag Definitions</a:t>
            </a:r>
            <a:endParaRPr sz="3220"/>
          </a:p>
        </p:txBody>
      </p:sp>
      <p:sp>
        <p:nvSpPr>
          <p:cNvPr id="407" name="Google Shape;40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https://flagd.dev/reference/flag-definitions/</a:t>
            </a:r>
            <a:endParaRPr sz="2000">
              <a:solidFill>
                <a:srgbClr val="616161"/>
              </a:solidFill>
            </a:endParaRPr>
          </a:p>
        </p:txBody>
      </p:sp>
      <p:sp>
        <p:nvSpPr>
          <p:cNvPr id="408" name="Google Shape;40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09" name="Google Shape;40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7150" y="1743900"/>
            <a:ext cx="5349676" cy="31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Lab02</a:t>
            </a:r>
            <a:endParaRPr sz="3220"/>
          </a:p>
        </p:txBody>
      </p:sp>
      <p:sp>
        <p:nvSpPr>
          <p:cNvPr id="415" name="Google Shape;41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Targeting and Monitoring</a:t>
            </a:r>
            <a:endParaRPr sz="2800"/>
          </a:p>
        </p:txBody>
      </p:sp>
      <p:sp>
        <p:nvSpPr>
          <p:cNvPr id="416" name="Google Shape;41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Lab02</a:t>
            </a:r>
            <a:endParaRPr sz="3220"/>
          </a:p>
        </p:txBody>
      </p:sp>
      <p:sp>
        <p:nvSpPr>
          <p:cNvPr id="422" name="Google Shape;42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23" name="Google Shape;423;p38"/>
          <p:cNvSpPr/>
          <p:nvPr/>
        </p:nvSpPr>
        <p:spPr>
          <a:xfrm>
            <a:off x="3425775" y="1269150"/>
            <a:ext cx="1705500" cy="61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Application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4" name="Google Shape;424;p38"/>
          <p:cNvSpPr/>
          <p:nvPr/>
        </p:nvSpPr>
        <p:spPr>
          <a:xfrm>
            <a:off x="6932150" y="1269150"/>
            <a:ext cx="1705500" cy="616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Flagd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25" name="Google Shape;425;p38"/>
          <p:cNvCxnSpPr>
            <a:stCxn id="423" idx="3"/>
            <a:endCxn id="424" idx="1"/>
          </p:cNvCxnSpPr>
          <p:nvPr/>
        </p:nvCxnSpPr>
        <p:spPr>
          <a:xfrm>
            <a:off x="5131275" y="1577550"/>
            <a:ext cx="180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26" name="Google Shape;426;p38"/>
          <p:cNvSpPr/>
          <p:nvPr/>
        </p:nvSpPr>
        <p:spPr>
          <a:xfrm>
            <a:off x="311700" y="1269150"/>
            <a:ext cx="1207200" cy="616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Client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27" name="Google Shape;427;p38"/>
          <p:cNvCxnSpPr>
            <a:stCxn id="426" idx="3"/>
            <a:endCxn id="423" idx="1"/>
          </p:cNvCxnSpPr>
          <p:nvPr/>
        </p:nvCxnSpPr>
        <p:spPr>
          <a:xfrm>
            <a:off x="1518900" y="1577550"/>
            <a:ext cx="190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28" name="Google Shape;428;p38"/>
          <p:cNvSpPr/>
          <p:nvPr/>
        </p:nvSpPr>
        <p:spPr>
          <a:xfrm>
            <a:off x="6843500" y="2875350"/>
            <a:ext cx="1882800" cy="7977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Definition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File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29" name="Google Shape;429;p38"/>
          <p:cNvCxnSpPr>
            <a:stCxn id="424" idx="2"/>
            <a:endCxn id="428" idx="3"/>
          </p:cNvCxnSpPr>
          <p:nvPr/>
        </p:nvCxnSpPr>
        <p:spPr>
          <a:xfrm>
            <a:off x="7784900" y="1885950"/>
            <a:ext cx="0" cy="9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0" name="Google Shape;430;p38"/>
          <p:cNvSpPr txBox="1"/>
          <p:nvPr/>
        </p:nvSpPr>
        <p:spPr>
          <a:xfrm>
            <a:off x="7784900" y="2134350"/>
            <a:ext cx="93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watch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1" name="Google Shape;431;p38"/>
          <p:cNvSpPr/>
          <p:nvPr/>
        </p:nvSpPr>
        <p:spPr>
          <a:xfrm>
            <a:off x="3425775" y="2496397"/>
            <a:ext cx="1705500" cy="6495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Prometheus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2" name="Google Shape;432;p38"/>
          <p:cNvSpPr/>
          <p:nvPr/>
        </p:nvSpPr>
        <p:spPr>
          <a:xfrm>
            <a:off x="3425775" y="3723625"/>
            <a:ext cx="1705500" cy="6168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Grafana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3" name="Google Shape;433;p38"/>
          <p:cNvSpPr txBox="1"/>
          <p:nvPr/>
        </p:nvSpPr>
        <p:spPr>
          <a:xfrm>
            <a:off x="7181300" y="3673050"/>
            <a:ext cx="12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targeting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38"/>
          <p:cNvSpPr txBox="1"/>
          <p:nvPr/>
        </p:nvSpPr>
        <p:spPr>
          <a:xfrm>
            <a:off x="311700" y="1856175"/>
            <a:ext cx="3156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request from my company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request from others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35" name="Google Shape;435;p38"/>
          <p:cNvCxnSpPr>
            <a:stCxn id="432" idx="0"/>
            <a:endCxn id="431" idx="2"/>
          </p:cNvCxnSpPr>
          <p:nvPr/>
        </p:nvCxnSpPr>
        <p:spPr>
          <a:xfrm rot="10800000">
            <a:off x="4278525" y="3145825"/>
            <a:ext cx="0" cy="57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6" name="Google Shape;436;p38"/>
          <p:cNvCxnSpPr>
            <a:stCxn id="431" idx="0"/>
            <a:endCxn id="423" idx="2"/>
          </p:cNvCxnSpPr>
          <p:nvPr/>
        </p:nvCxnSpPr>
        <p:spPr>
          <a:xfrm rot="10800000">
            <a:off x="4278525" y="1885897"/>
            <a:ext cx="0" cy="610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7" name="Google Shape;437;p38"/>
          <p:cNvSpPr txBox="1"/>
          <p:nvPr/>
        </p:nvSpPr>
        <p:spPr>
          <a:xfrm>
            <a:off x="4438000" y="1933875"/>
            <a:ext cx="12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/metrics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8" name="Google Shape;438;p38"/>
          <p:cNvSpPr txBox="1"/>
          <p:nvPr/>
        </p:nvSpPr>
        <p:spPr>
          <a:xfrm>
            <a:off x="4438000" y="3188463"/>
            <a:ext cx="12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PromQL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9" name="Google Shape;439;p38"/>
          <p:cNvSpPr txBox="1"/>
          <p:nvPr/>
        </p:nvSpPr>
        <p:spPr>
          <a:xfrm>
            <a:off x="4654875" y="776538"/>
            <a:ext cx="27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 with context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0" name="Google Shape;440;p38"/>
          <p:cNvSpPr txBox="1"/>
          <p:nvPr/>
        </p:nvSpPr>
        <p:spPr>
          <a:xfrm>
            <a:off x="311700" y="4481875"/>
            <a:ext cx="72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https://github.com/yubinTW/openfeature-lab/tree/main/lab02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1" name="Google Shape;441;p38"/>
          <p:cNvSpPr txBox="1"/>
          <p:nvPr/>
        </p:nvSpPr>
        <p:spPr>
          <a:xfrm>
            <a:off x="8388500" y="37435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規則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Targeting</a:t>
            </a:r>
            <a:endParaRPr sz="3220"/>
          </a:p>
        </p:txBody>
      </p:sp>
      <p:sp>
        <p:nvSpPr>
          <p:cNvPr id="447" name="Google Shape;447;p39"/>
          <p:cNvSpPr txBox="1"/>
          <p:nvPr>
            <p:ph idx="1" type="body"/>
          </p:nvPr>
        </p:nvSpPr>
        <p:spPr>
          <a:xfrm>
            <a:off x="311700" y="1152475"/>
            <a:ext cx="289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ref: Targeting Rules</a:t>
            </a:r>
            <a:endParaRPr sz="2000">
              <a:solidFill>
                <a:srgbClr val="616161"/>
              </a:solidFill>
            </a:endParaRPr>
          </a:p>
        </p:txBody>
      </p:sp>
      <p:sp>
        <p:nvSpPr>
          <p:cNvPr id="448" name="Google Shape;44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49" name="Google Shape;44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50313" y="121850"/>
            <a:ext cx="4688775" cy="502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9"/>
          <p:cNvSpPr/>
          <p:nvPr/>
        </p:nvSpPr>
        <p:spPr>
          <a:xfrm>
            <a:off x="3942500" y="2106150"/>
            <a:ext cx="2428200" cy="2289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Feature Toggle</a:t>
            </a:r>
            <a:endParaRPr sz="3220"/>
          </a:p>
        </p:txBody>
      </p:sp>
      <p:sp>
        <p:nvSpPr>
          <p:cNvPr id="81" name="Google Shape;8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又叫</a:t>
            </a:r>
            <a:r>
              <a:rPr lang="zh-TW" sz="2800"/>
              <a:t>Feature Flag(</a:t>
            </a:r>
            <a:r>
              <a:rPr lang="zh-TW" sz="2800"/>
              <a:t>開關</a:t>
            </a:r>
            <a:r>
              <a:rPr lang="zh-TW" sz="2800"/>
              <a:t>)</a:t>
            </a:r>
            <a:endParaRPr sz="2800"/>
          </a:p>
        </p:txBody>
      </p:sp>
      <p:sp>
        <p:nvSpPr>
          <p:cNvPr id="82" name="Google Shape;8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Flagd Syncs</a:t>
            </a:r>
            <a:endParaRPr sz="3220"/>
          </a:p>
        </p:txBody>
      </p:sp>
      <p:sp>
        <p:nvSpPr>
          <p:cNvPr id="456" name="Google Shape;456;p40"/>
          <p:cNvSpPr txBox="1"/>
          <p:nvPr>
            <p:ph idx="1" type="body"/>
          </p:nvPr>
        </p:nvSpPr>
        <p:spPr>
          <a:xfrm>
            <a:off x="311700" y="1152475"/>
            <a:ext cx="8520600" cy="1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Syncs are the abstraction that enables different sources for feature flag definitions.</a:t>
            </a:r>
            <a:endParaRPr sz="2800"/>
          </a:p>
        </p:txBody>
      </p:sp>
      <p:sp>
        <p:nvSpPr>
          <p:cNvPr id="457" name="Google Shape;45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58" name="Google Shape;458;p40"/>
          <p:cNvSpPr/>
          <p:nvPr/>
        </p:nvSpPr>
        <p:spPr>
          <a:xfrm>
            <a:off x="3902100" y="2493825"/>
            <a:ext cx="1339800" cy="742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Flagd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40"/>
          <p:cNvSpPr/>
          <p:nvPr/>
        </p:nvSpPr>
        <p:spPr>
          <a:xfrm>
            <a:off x="855600" y="4062075"/>
            <a:ext cx="1204500" cy="6540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file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0" name="Google Shape;460;p40"/>
          <p:cNvSpPr/>
          <p:nvPr/>
        </p:nvSpPr>
        <p:spPr>
          <a:xfrm>
            <a:off x="2957300" y="4062075"/>
            <a:ext cx="1204500" cy="6540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http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1" name="Google Shape;461;p40"/>
          <p:cNvSpPr/>
          <p:nvPr/>
        </p:nvSpPr>
        <p:spPr>
          <a:xfrm>
            <a:off x="5059000" y="4062075"/>
            <a:ext cx="1204500" cy="6540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grpc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2" name="Google Shape;462;p40"/>
          <p:cNvSpPr/>
          <p:nvPr/>
        </p:nvSpPr>
        <p:spPr>
          <a:xfrm>
            <a:off x="7160700" y="4062075"/>
            <a:ext cx="1516500" cy="6540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endParaRPr b="0" i="0" sz="2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63" name="Google Shape;463;p40"/>
          <p:cNvCxnSpPr>
            <a:stCxn id="459" idx="3"/>
            <a:endCxn id="458" idx="2"/>
          </p:cNvCxnSpPr>
          <p:nvPr/>
        </p:nvCxnSpPr>
        <p:spPr>
          <a:xfrm flipH="1" rot="10800000">
            <a:off x="1457850" y="3235875"/>
            <a:ext cx="3114300" cy="826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4" name="Google Shape;464;p40"/>
          <p:cNvSpPr txBox="1"/>
          <p:nvPr/>
        </p:nvSpPr>
        <p:spPr>
          <a:xfrm>
            <a:off x="1474425" y="3484575"/>
            <a:ext cx="101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watchs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65" name="Google Shape;465;p40"/>
          <p:cNvCxnSpPr>
            <a:stCxn id="460" idx="3"/>
            <a:endCxn id="458" idx="2"/>
          </p:cNvCxnSpPr>
          <p:nvPr/>
        </p:nvCxnSpPr>
        <p:spPr>
          <a:xfrm flipH="1" rot="10800000">
            <a:off x="3559550" y="3235875"/>
            <a:ext cx="1012500" cy="826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6" name="Google Shape;466;p40"/>
          <p:cNvSpPr txBox="1"/>
          <p:nvPr/>
        </p:nvSpPr>
        <p:spPr>
          <a:xfrm>
            <a:off x="3141800" y="3484575"/>
            <a:ext cx="83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polls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67" name="Google Shape;467;p40"/>
          <p:cNvCxnSpPr>
            <a:stCxn id="458" idx="2"/>
            <a:endCxn id="461" idx="3"/>
          </p:cNvCxnSpPr>
          <p:nvPr/>
        </p:nvCxnSpPr>
        <p:spPr>
          <a:xfrm>
            <a:off x="4572000" y="3236025"/>
            <a:ext cx="1089300" cy="826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8" name="Google Shape;468;p40"/>
          <p:cNvSpPr txBox="1"/>
          <p:nvPr/>
        </p:nvSpPr>
        <p:spPr>
          <a:xfrm>
            <a:off x="4938100" y="3484575"/>
            <a:ext cx="1446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sync.proto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69" name="Google Shape;469;p40"/>
          <p:cNvCxnSpPr>
            <a:stCxn id="458" idx="2"/>
            <a:endCxn id="462" idx="3"/>
          </p:cNvCxnSpPr>
          <p:nvPr/>
        </p:nvCxnSpPr>
        <p:spPr>
          <a:xfrm>
            <a:off x="4572000" y="3236025"/>
            <a:ext cx="3347100" cy="826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0" name="Google Shape;470;p40"/>
          <p:cNvSpPr txBox="1"/>
          <p:nvPr/>
        </p:nvSpPr>
        <p:spPr>
          <a:xfrm>
            <a:off x="7160700" y="3484575"/>
            <a:ext cx="101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watchs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Lab03</a:t>
            </a:r>
            <a:endParaRPr sz="3220"/>
          </a:p>
        </p:txBody>
      </p:sp>
      <p:sp>
        <p:nvSpPr>
          <p:cNvPr id="476" name="Google Shape;47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OpenFeature Operator(k8s的 flagd</a:t>
            </a:r>
            <a:r>
              <a:rPr lang="zh-TW" sz="2800"/>
              <a:t>會存在soka,不用起flagd</a:t>
            </a:r>
            <a:r>
              <a:rPr lang="zh-TW" sz="2800"/>
              <a:t>)  跟lab01 02 </a:t>
            </a:r>
            <a:r>
              <a:rPr lang="zh-TW" sz="2800"/>
              <a:t>都是file,lab03寫在ymal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https://github.com/open-feature/open-feature-operator/</a:t>
            </a:r>
            <a:endParaRPr sz="2000">
              <a:solidFill>
                <a:srgbClr val="616161"/>
              </a:solidFill>
            </a:endParaRPr>
          </a:p>
        </p:txBody>
      </p:sp>
      <p:sp>
        <p:nvSpPr>
          <p:cNvPr id="477" name="Google Shape;47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78" name="Google Shape;478;p41"/>
          <p:cNvSpPr txBox="1"/>
          <p:nvPr/>
        </p:nvSpPr>
        <p:spPr>
          <a:xfrm>
            <a:off x="311700" y="4107175"/>
            <a:ext cx="7271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https://github.com/yubinTW/openfeature-lab/tree/main/lab03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GitOps Workflow with OpenFeature Operator</a:t>
            </a:r>
            <a:endParaRPr sz="3220"/>
          </a:p>
        </p:txBody>
      </p:sp>
      <p:sp>
        <p:nvSpPr>
          <p:cNvPr id="484" name="Google Shape;48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85" name="Google Shape;48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86" name="Google Shape;486;p42"/>
          <p:cNvSpPr/>
          <p:nvPr/>
        </p:nvSpPr>
        <p:spPr>
          <a:xfrm>
            <a:off x="311700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Change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87" name="Google Shape;487;p42"/>
          <p:cNvCxnSpPr>
            <a:stCxn id="486" idx="3"/>
            <a:endCxn id="488" idx="1"/>
          </p:cNvCxnSpPr>
          <p:nvPr/>
        </p:nvCxnSpPr>
        <p:spPr>
          <a:xfrm>
            <a:off x="2072100" y="2432125"/>
            <a:ext cx="110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89" name="Google Shape;489;p42"/>
          <p:cNvSpPr txBox="1"/>
          <p:nvPr/>
        </p:nvSpPr>
        <p:spPr>
          <a:xfrm>
            <a:off x="311700" y="2906425"/>
            <a:ext cx="2230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update yaml,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commit, push,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Release Pipeline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90" name="Google Shape;490;p42"/>
          <p:cNvCxnSpPr>
            <a:stCxn id="488" idx="3"/>
            <a:endCxn id="491" idx="1"/>
          </p:cNvCxnSpPr>
          <p:nvPr/>
        </p:nvCxnSpPr>
        <p:spPr>
          <a:xfrm>
            <a:off x="4941663" y="2432125"/>
            <a:ext cx="16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91" name="Google Shape;491;p42"/>
          <p:cNvSpPr/>
          <p:nvPr/>
        </p:nvSpPr>
        <p:spPr>
          <a:xfrm>
            <a:off x="6631525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Release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Feature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8" name="Google Shape;488;p42"/>
          <p:cNvSpPr/>
          <p:nvPr/>
        </p:nvSpPr>
        <p:spPr>
          <a:xfrm>
            <a:off x="3181263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GitOps Engine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2" name="Google Shape;492;p42"/>
          <p:cNvSpPr txBox="1"/>
          <p:nvPr/>
        </p:nvSpPr>
        <p:spPr>
          <a:xfrm>
            <a:off x="3148963" y="2906425"/>
            <a:ext cx="2875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diff/sync,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update FeatureFlag CR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3" name="Google Shape;493;p42"/>
          <p:cNvSpPr txBox="1"/>
          <p:nvPr/>
        </p:nvSpPr>
        <p:spPr>
          <a:xfrm>
            <a:off x="6325650" y="3214225"/>
            <a:ext cx="269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watch FeatueFlag CR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Best Practices</a:t>
            </a:r>
            <a:endParaRPr sz="3220"/>
          </a:p>
        </p:txBody>
      </p:sp>
      <p:sp>
        <p:nvSpPr>
          <p:cNvPr id="499" name="Google Shape;499;p43"/>
          <p:cNvSpPr txBox="1"/>
          <p:nvPr>
            <p:ph idx="1" type="body"/>
          </p:nvPr>
        </p:nvSpPr>
        <p:spPr>
          <a:xfrm>
            <a:off x="311700" y="1152475"/>
            <a:ext cx="85206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When in Doubt, Put It Behind a Feature Flag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Differentiate Short-Term and Long-Term Feature Flags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Don't Nest Feature Flags In Your Code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Minimize the Life-Time of a Feature Flag</a:t>
            </a:r>
            <a:endParaRPr sz="2000"/>
          </a:p>
        </p:txBody>
      </p:sp>
      <p:sp>
        <p:nvSpPr>
          <p:cNvPr id="500" name="Google Shape;50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01" name="Google Shape;501;p43"/>
          <p:cNvSpPr txBox="1"/>
          <p:nvPr/>
        </p:nvSpPr>
        <p:spPr>
          <a:xfrm>
            <a:off x="5331475" y="4352575"/>
            <a:ext cx="336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https://bennadel.com/3766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Technical Debt</a:t>
            </a:r>
            <a:endParaRPr sz="3220"/>
          </a:p>
        </p:txBody>
      </p:sp>
      <p:sp>
        <p:nvSpPr>
          <p:cNvPr id="507" name="Google Shape;50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Flags are Technical Debt.</a:t>
            </a:r>
            <a:endParaRPr sz="2800"/>
          </a:p>
        </p:txBody>
      </p:sp>
      <p:sp>
        <p:nvSpPr>
          <p:cNvPr id="508" name="Google Shape;50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09" name="Google Shape;50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6950" y="1017725"/>
            <a:ext cx="3645499" cy="364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Best Practices</a:t>
            </a:r>
            <a:endParaRPr sz="3220"/>
          </a:p>
        </p:txBody>
      </p:sp>
      <p:sp>
        <p:nvSpPr>
          <p:cNvPr id="515" name="Google Shape;515;p45"/>
          <p:cNvSpPr txBox="1"/>
          <p:nvPr>
            <p:ph idx="1" type="body"/>
          </p:nvPr>
        </p:nvSpPr>
        <p:spPr>
          <a:xfrm>
            <a:off x="311700" y="1152475"/>
            <a:ext cx="85206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Create Separate Tickets For the Three Phases of Feature Flags</a:t>
            </a:r>
            <a:endParaRPr sz="20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-"/>
            </a:pPr>
            <a:r>
              <a:rPr lang="zh-TW" sz="1800"/>
              <a:t>A ticket for writing and deploying the code.</a:t>
            </a:r>
            <a:endParaRPr sz="18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-"/>
            </a:pPr>
            <a:r>
              <a:rPr lang="zh-TW" sz="1800"/>
              <a:t>A ticket for rolling-out and evaluating the code.</a:t>
            </a:r>
            <a:endParaRPr sz="18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-"/>
            </a:pPr>
            <a:r>
              <a:rPr lang="zh-TW" sz="1800"/>
              <a:t>A ticket for removing the feature flag.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Roll Feature Flags Out as Quickly as Possible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Always Monitor Logs and Graphs During Feature Flag Activation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TW" sz="2000"/>
              <a:t>…</a:t>
            </a:r>
            <a:endParaRPr sz="2000"/>
          </a:p>
        </p:txBody>
      </p:sp>
      <p:sp>
        <p:nvSpPr>
          <p:cNvPr id="516" name="Google Shape;51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17" name="Google Shape;517;p45"/>
          <p:cNvSpPr txBox="1"/>
          <p:nvPr/>
        </p:nvSpPr>
        <p:spPr>
          <a:xfrm>
            <a:off x="5331475" y="4352575"/>
            <a:ext cx="336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616161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https://bennadel.com/3766</a:t>
            </a:r>
            <a:endParaRPr b="0" i="0" sz="20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523" name="Google Shape;523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24" name="Google Shape;52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25" name="Google Shape;52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8078" y="1066300"/>
            <a:ext cx="4967850" cy="381282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46"/>
          <p:cNvSpPr txBox="1"/>
          <p:nvPr/>
        </p:nvSpPr>
        <p:spPr>
          <a:xfrm>
            <a:off x="2992375" y="1285850"/>
            <a:ext cx="3823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zh-TW" sz="4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OpenFeature</a:t>
            </a:r>
            <a:endParaRPr b="1" i="0" sz="40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532" name="Google Shape;53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>
                <a:solidFill>
                  <a:schemeClr val="dk1"/>
                </a:solidFill>
              </a:rPr>
              <a:t>Thx.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33" name="Google Shape;53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34" name="Google Shape;534;p47" title="Praying Cat GIF (來源：Tenor)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1228" y="1017725"/>
            <a:ext cx="3981536" cy="40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References</a:t>
            </a:r>
            <a:endParaRPr sz="3220"/>
          </a:p>
        </p:txBody>
      </p:sp>
      <p:sp>
        <p:nvSpPr>
          <p:cNvPr id="540" name="Google Shape;540;p48"/>
          <p:cNvSpPr txBox="1"/>
          <p:nvPr>
            <p:ph idx="1" type="body"/>
          </p:nvPr>
        </p:nvSpPr>
        <p:spPr>
          <a:xfrm>
            <a:off x="311700" y="1152475"/>
            <a:ext cx="870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-"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https://www.getunleash.io/blog/guide-to-feature-flags</a:t>
            </a:r>
            <a:endParaRPr sz="2000">
              <a:solidFill>
                <a:srgbClr val="61616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-"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https://www.bennadel.com/blog/3766-my-personal-best-practices-for-using-launchdarkly-feature-flags.htm</a:t>
            </a:r>
            <a:endParaRPr sz="2000">
              <a:solidFill>
                <a:srgbClr val="61616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-"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https://openfeature.dev/docs/category/concepts</a:t>
            </a:r>
            <a:endParaRPr sz="2000">
              <a:solidFill>
                <a:srgbClr val="61616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-"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https://github.com/open-feature/open-feature-operator</a:t>
            </a:r>
            <a:endParaRPr sz="2000">
              <a:solidFill>
                <a:srgbClr val="61616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-"/>
            </a:pPr>
            <a:r>
              <a:rPr lang="zh-TW" sz="2000">
                <a:solidFill>
                  <a:srgbClr val="61616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https://openfeature.dev/docs/tutorials/open-feature-operator/quick-start</a:t>
            </a:r>
            <a:endParaRPr sz="2000">
              <a:solidFill>
                <a:srgbClr val="61616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rgbClr val="616161"/>
              </a:solidFill>
            </a:endParaRPr>
          </a:p>
        </p:txBody>
      </p:sp>
      <p:sp>
        <p:nvSpPr>
          <p:cNvPr id="541" name="Google Shape;54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Feature Toggle</a:t>
            </a:r>
            <a:endParaRPr sz="3220"/>
          </a:p>
        </p:txBody>
      </p:sp>
      <p:sp>
        <p:nvSpPr>
          <p:cNvPr id="88" name="Google Shape;88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/>
              <a:t>Feature Flag</a:t>
            </a:r>
            <a:endParaRPr sz="2800"/>
          </a:p>
        </p:txBody>
      </p:sp>
      <p:sp>
        <p:nvSpPr>
          <p:cNvPr id="89" name="Google Shape;89;p5"/>
          <p:cNvSpPr txBox="1"/>
          <p:nvPr/>
        </p:nvSpPr>
        <p:spPr>
          <a:xfrm>
            <a:off x="311700" y="2027075"/>
            <a:ext cx="6345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const myFeatureFlag = true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if ( myFeatureFlag ) {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// new feature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 else {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// old feature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" name="Google Shape;9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1" name="Google Shape;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2601" y="256738"/>
            <a:ext cx="3048100" cy="463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Change the Flag</a:t>
            </a:r>
            <a:endParaRPr sz="3220"/>
          </a:p>
        </p:txBody>
      </p:sp>
      <p:sp>
        <p:nvSpPr>
          <p:cNvPr id="97" name="Google Shape;97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const myFeatureFlag = </a:t>
            </a:r>
            <a:r>
              <a:rPr b="1" lang="zh-TW" sz="2800"/>
              <a:t>false =&gt;</a:t>
            </a:r>
            <a:r>
              <a:rPr b="1" lang="zh-TW" sz="2800"/>
              <a:t>這是source code</a:t>
            </a:r>
            <a:endParaRPr b="1"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800"/>
              <a:t>// …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311700" y="23979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Change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99" name="Google Shape;99;p6"/>
          <p:cNvCxnSpPr>
            <a:stCxn id="98" idx="3"/>
            <a:endCxn id="100" idx="1"/>
          </p:cNvCxnSpPr>
          <p:nvPr/>
        </p:nvCxnSpPr>
        <p:spPr>
          <a:xfrm>
            <a:off x="2072100" y="2872225"/>
            <a:ext cx="144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1" name="Google Shape;101;p6"/>
          <p:cNvSpPr txBox="1"/>
          <p:nvPr/>
        </p:nvSpPr>
        <p:spPr>
          <a:xfrm>
            <a:off x="2426650" y="2440050"/>
            <a:ext cx="143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build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5529875" y="2460475"/>
            <a:ext cx="235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close old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3" name="Google Shape;103;p6"/>
          <p:cNvCxnSpPr>
            <a:stCxn id="100" idx="3"/>
            <a:endCxn id="104" idx="1"/>
          </p:cNvCxnSpPr>
          <p:nvPr/>
        </p:nvCxnSpPr>
        <p:spPr>
          <a:xfrm>
            <a:off x="5274750" y="2872225"/>
            <a:ext cx="171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4" name="Google Shape;104;p6"/>
          <p:cNvSpPr/>
          <p:nvPr/>
        </p:nvSpPr>
        <p:spPr>
          <a:xfrm>
            <a:off x="6991950" y="23979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New Deploy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6"/>
          <p:cNvSpPr/>
          <p:nvPr/>
        </p:nvSpPr>
        <p:spPr>
          <a:xfrm>
            <a:off x="3514350" y="23979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New Release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CI/CD Flow</a:t>
            </a:r>
            <a:endParaRPr sz="3220"/>
          </a:p>
        </p:txBody>
      </p:sp>
      <p:sp>
        <p:nvSpPr>
          <p:cNvPr id="111" name="Google Shape;111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2" name="Google Shape;112;p7"/>
          <p:cNvSpPr/>
          <p:nvPr/>
        </p:nvSpPr>
        <p:spPr>
          <a:xfrm>
            <a:off x="311700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Flag Change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3" name="Google Shape;113;p7"/>
          <p:cNvCxnSpPr>
            <a:stCxn id="112" idx="3"/>
            <a:endCxn id="114" idx="1"/>
          </p:cNvCxnSpPr>
          <p:nvPr/>
        </p:nvCxnSpPr>
        <p:spPr>
          <a:xfrm>
            <a:off x="2072100" y="2432125"/>
            <a:ext cx="144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5" name="Google Shape;115;p7"/>
          <p:cNvSpPr txBox="1"/>
          <p:nvPr/>
        </p:nvSpPr>
        <p:spPr>
          <a:xfrm>
            <a:off x="2078250" y="1999950"/>
            <a:ext cx="143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CI Pipeline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5346500" y="1999950"/>
            <a:ext cx="157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CD Pipeline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7" name="Google Shape;117;p7"/>
          <p:cNvCxnSpPr>
            <a:stCxn id="114" idx="3"/>
            <a:endCxn id="118" idx="1"/>
          </p:cNvCxnSpPr>
          <p:nvPr/>
        </p:nvCxnSpPr>
        <p:spPr>
          <a:xfrm>
            <a:off x="5274750" y="2432125"/>
            <a:ext cx="171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8" name="Google Shape;118;p7"/>
          <p:cNvSpPr/>
          <p:nvPr/>
        </p:nvSpPr>
        <p:spPr>
          <a:xfrm>
            <a:off x="6992050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New Deploy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7"/>
          <p:cNvSpPr/>
          <p:nvPr/>
        </p:nvSpPr>
        <p:spPr>
          <a:xfrm>
            <a:off x="3514350" y="1957825"/>
            <a:ext cx="1760400" cy="94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New Artifact</a:t>
            </a:r>
            <a:endParaRPr b="0" i="0" sz="28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9" name="Google Shape;11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0" name="Google Shape;120;p7"/>
          <p:cNvSpPr txBox="1"/>
          <p:nvPr/>
        </p:nvSpPr>
        <p:spPr>
          <a:xfrm>
            <a:off x="3573875" y="1261675"/>
            <a:ext cx="19164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image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74975" y="3775750"/>
            <a:ext cx="60432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Change the flag at runtime</a:t>
            </a:r>
            <a:endParaRPr sz="3220"/>
          </a:p>
        </p:txBody>
      </p:sp>
      <p:sp>
        <p:nvSpPr>
          <p:cNvPr id="127" name="Google Shape;127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not build time</a:t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zh-TW" sz="2800"/>
              <a:t>not deploy time</a:t>
            </a:r>
            <a:endParaRPr sz="2800"/>
          </a:p>
        </p:txBody>
      </p:sp>
      <p:sp>
        <p:nvSpPr>
          <p:cNvPr id="128" name="Google Shape;12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1409275" y="2841625"/>
            <a:ext cx="4866600" cy="11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不應該用程式碼去更改flag,部屬出去,希望程式運行中,決策者去開關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220"/>
              <a:t>Flag from Environment Variable</a:t>
            </a:r>
            <a:endParaRPr sz="3220"/>
          </a:p>
        </p:txBody>
      </p:sp>
      <p:sp>
        <p:nvSpPr>
          <p:cNvPr id="135" name="Google Shape;135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zh-TW" sz="2800">
                <a:solidFill>
                  <a:srgbClr val="616161"/>
                </a:solidFill>
              </a:rPr>
              <a:t>(</a:t>
            </a:r>
            <a:r>
              <a:rPr lang="zh-TW" sz="2800">
                <a:solidFill>
                  <a:srgbClr val="61616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12-factor: store config in the environment</a:t>
            </a:r>
            <a:r>
              <a:rPr lang="zh-TW" sz="2800">
                <a:solidFill>
                  <a:srgbClr val="616161"/>
                </a:solidFill>
              </a:rPr>
              <a:t>)</a:t>
            </a:r>
            <a:endParaRPr sz="2800">
              <a:solidFill>
                <a:srgbClr val="616161"/>
              </a:solidFill>
            </a:endParaRPr>
          </a:p>
        </p:txBody>
      </p:sp>
      <p:sp>
        <p:nvSpPr>
          <p:cNvPr id="136" name="Google Shape;136;p9"/>
          <p:cNvSpPr txBox="1"/>
          <p:nvPr/>
        </p:nvSpPr>
        <p:spPr>
          <a:xfrm>
            <a:off x="311700" y="1941900"/>
            <a:ext cx="9228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const flagA = process.env.</a:t>
            </a: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ENABLE_FEATURE_A </a:t>
            </a: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|| ‘true’</a:t>
            </a:r>
            <a:r>
              <a:rPr lang="zh-TW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=&gt;定義在環境變數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const enableFeatureA = Boolean(flagA)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if ( </a:t>
            </a:r>
            <a:r>
              <a:rPr b="1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enableFeatureA</a:t>
            </a: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) {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// new feature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 else {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// old feature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}</a:t>
            </a:r>
            <a:endParaRPr b="0" i="0" sz="2000" u="none" cap="none" strike="noStrike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